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Default Extension="wav" ContentType="audio/wav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9" r:id="rId2"/>
    <p:sldId id="270" r:id="rId3"/>
    <p:sldId id="258" r:id="rId4"/>
    <p:sldId id="257" r:id="rId5"/>
    <p:sldId id="259" r:id="rId6"/>
    <p:sldId id="264" r:id="rId7"/>
    <p:sldId id="260" r:id="rId8"/>
    <p:sldId id="265" r:id="rId9"/>
    <p:sldId id="261" r:id="rId10"/>
    <p:sldId id="266" r:id="rId11"/>
    <p:sldId id="262" r:id="rId12"/>
    <p:sldId id="267" r:id="rId13"/>
    <p:sldId id="263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5" d="100"/>
          <a:sy n="55" d="100"/>
        </p:scale>
        <p:origin x="-102" y="-24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10.wav>
</file>

<file path=ppt/media/audio11.wav>
</file>

<file path=ppt/media/audio12.wav>
</file>

<file path=ppt/media/audio13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audio9.wav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414130-F143-4138-BBD6-9FE2E8AD0733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21C671-5F92-4B86-B6E8-7413E2073879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21C671-5F92-4B86-B6E8-7413E2073879}" type="slidenum">
              <a:rPr lang="en-GB" smtClean="0"/>
              <a:t>14</a:t>
            </a:fld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2-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5303D-186D-4B59-B8DD-4013B3D392DD}" type="datetime1">
              <a:rPr lang="en-GB" smtClean="0"/>
              <a:pPr/>
              <a:t>28/11/2011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21340B-6AB1-45A4-A502-BAD186AA2B4D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C97D6-1ABA-475F-8E1D-9B19C7C07592}" type="datetimeFigureOut">
              <a:rPr lang="en-GB" smtClean="0"/>
              <a:t>28/11/2011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6C9FE-E24E-4909-8431-E63E83F30689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audio11.wav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audio" Target="../media/audio12.wav"/><Relationship Id="rId5" Type="http://schemas.openxmlformats.org/officeDocument/2006/relationships/audio" Target="../media/audio10.wav"/><Relationship Id="rId4" Type="http://schemas.openxmlformats.org/officeDocument/2006/relationships/audio" Target="../media/audio9.wav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audio12.wav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4.png"/><Relationship Id="rId5" Type="http://schemas.openxmlformats.org/officeDocument/2006/relationships/audio" Target="../media/audio13.wav"/><Relationship Id="rId4" Type="http://schemas.openxmlformats.org/officeDocument/2006/relationships/audio" Target="../media/audio10.wav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2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3.wav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audio4.wav"/><Relationship Id="rId7" Type="http://schemas.openxmlformats.org/officeDocument/2006/relationships/audio" Target="../media/audio6.wav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audio" Target="../media/audio5.wav"/><Relationship Id="rId5" Type="http://schemas.openxmlformats.org/officeDocument/2006/relationships/audio" Target="../media/audio3.wav"/><Relationship Id="rId4" Type="http://schemas.openxmlformats.org/officeDocument/2006/relationships/audio" Target="../media/audio2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audio5.wav"/><Relationship Id="rId2" Type="http://schemas.openxmlformats.org/officeDocument/2006/relationships/slideLayout" Target="../slideLayouts/slideLayout12.xml"/><Relationship Id="rId1" Type="http://schemas.openxmlformats.org/officeDocument/2006/relationships/tags" Target="../tags/tag3.xml"/><Relationship Id="rId6" Type="http://schemas.openxmlformats.org/officeDocument/2006/relationships/audio" Target="../media/audio7.wav"/><Relationship Id="rId5" Type="http://schemas.openxmlformats.org/officeDocument/2006/relationships/audio" Target="../media/audio2.wav"/><Relationship Id="rId4" Type="http://schemas.openxmlformats.org/officeDocument/2006/relationships/audio" Target="../media/audio4.wa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9.wav"/><Relationship Id="rId2" Type="http://schemas.openxmlformats.org/officeDocument/2006/relationships/audio" Target="../media/audio8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0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658418"/>
          </a:xfrm>
        </p:spPr>
        <p:txBody>
          <a:bodyPr>
            <a:normAutofit/>
          </a:bodyPr>
          <a:lstStyle/>
          <a:p>
            <a:r>
              <a:rPr lang="en-GB" dirty="0" smtClean="0"/>
              <a:t>Evaluation Demonstration for </a:t>
            </a:r>
            <a:br>
              <a:rPr lang="en-GB" dirty="0" smtClean="0"/>
            </a:br>
            <a:r>
              <a:rPr lang="en-GB" sz="4000" dirty="0" smtClean="0"/>
              <a:t>“Evaluating the Use of Sound to Help Representation of Distance in a Landscape Visualisation Setting”</a:t>
            </a:r>
            <a:r>
              <a:rPr lang="en-GB" sz="3100" dirty="0" smtClean="0"/>
              <a:t/>
            </a:r>
            <a:br>
              <a:rPr lang="en-GB" sz="3100" dirty="0" smtClean="0"/>
            </a:br>
            <a:r>
              <a:rPr lang="en-GB" sz="3100" dirty="0" smtClean="0"/>
              <a:t>by Nick Bearman &amp; Andrew Lovett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65104"/>
            <a:ext cx="8229600" cy="2448272"/>
          </a:xfrm>
        </p:spPr>
        <p:txBody>
          <a:bodyPr/>
          <a:lstStyle/>
          <a:p>
            <a:r>
              <a:rPr lang="en-GB" dirty="0" smtClean="0"/>
              <a:t>These slides demonstrate the sonification technique used in this evaluation.</a:t>
            </a:r>
          </a:p>
          <a:p>
            <a:r>
              <a:rPr lang="en-GB" dirty="0" smtClean="0"/>
              <a:t>See associated GISRUK 2012 paper for details.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7650" name="Picture 2" descr="C:\Users\umz08muu\Documents\PhD\Research\Section 3\Evaluation\Turbine Outputs\20110903 Turbine Z2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5" name="Group 5"/>
          <p:cNvGrpSpPr/>
          <p:nvPr/>
        </p:nvGrpSpPr>
        <p:grpSpPr>
          <a:xfrm>
            <a:off x="4693156" y="2680537"/>
            <a:ext cx="379938" cy="756083"/>
            <a:chOff x="4746865" y="2420889"/>
            <a:chExt cx="506584" cy="1008111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4722037" y="3114238"/>
              <a:ext cx="629524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800000" flipV="1">
              <a:off x="4746865" y="2746223"/>
              <a:ext cx="252421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4860032" y="2564904"/>
              <a:ext cx="288032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10740000">
              <a:off x="5037449" y="2771277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39"/>
          <p:cNvGrpSpPr/>
          <p:nvPr/>
        </p:nvGrpSpPr>
        <p:grpSpPr>
          <a:xfrm>
            <a:off x="2088313" y="2281029"/>
            <a:ext cx="403075" cy="931947"/>
            <a:chOff x="1115617" y="1844824"/>
            <a:chExt cx="537433" cy="1242596"/>
          </a:xfrm>
        </p:grpSpPr>
        <p:cxnSp>
          <p:nvCxnSpPr>
            <p:cNvPr id="12" name="Straight Connector 11"/>
            <p:cNvCxnSpPr/>
            <p:nvPr/>
          </p:nvCxnSpPr>
          <p:spPr>
            <a:xfrm rot="16200000" flipV="1">
              <a:off x="1047654" y="2691309"/>
              <a:ext cx="792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0800000" flipV="1">
              <a:off x="1115617" y="2239787"/>
              <a:ext cx="301097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>
              <a:off x="1223629" y="2024843"/>
              <a:ext cx="36004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740000">
              <a:off x="1437050" y="2267221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31"/>
          <p:cNvGrpSpPr/>
          <p:nvPr/>
        </p:nvGrpSpPr>
        <p:grpSpPr>
          <a:xfrm>
            <a:off x="1892464" y="2740951"/>
            <a:ext cx="180913" cy="240761"/>
            <a:chOff x="826665" y="2467134"/>
            <a:chExt cx="241217" cy="321015"/>
          </a:xfrm>
        </p:grpSpPr>
        <p:cxnSp>
          <p:nvCxnSpPr>
            <p:cNvPr id="17" name="Straight Connector 16"/>
            <p:cNvCxnSpPr/>
            <p:nvPr/>
          </p:nvCxnSpPr>
          <p:spPr>
            <a:xfrm rot="5280000" flipH="1" flipV="1">
              <a:off x="895286" y="2721548"/>
              <a:ext cx="133200" cy="1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 flipV="1">
              <a:off x="826665" y="2633737"/>
              <a:ext cx="100484" cy="79013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867788" y="2539133"/>
              <a:ext cx="144000" cy="1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1160000">
              <a:off x="941882" y="2635147"/>
              <a:ext cx="126000" cy="72007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20"/>
          <p:cNvGrpSpPr/>
          <p:nvPr/>
        </p:nvGrpSpPr>
        <p:grpSpPr>
          <a:xfrm>
            <a:off x="3498315" y="2951439"/>
            <a:ext cx="152821" cy="231057"/>
            <a:chOff x="3081490" y="2787278"/>
            <a:chExt cx="203761" cy="308076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3119603" y="3023354"/>
              <a:ext cx="144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0140000" flipV="1">
              <a:off x="3081490" y="2932550"/>
              <a:ext cx="90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3127502" y="2841277"/>
              <a:ext cx="108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7560000">
              <a:off x="3231251" y="2898202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5"/>
          <p:cNvGrpSpPr/>
          <p:nvPr/>
        </p:nvGrpSpPr>
        <p:grpSpPr>
          <a:xfrm>
            <a:off x="5124019" y="2903300"/>
            <a:ext cx="152821" cy="309676"/>
            <a:chOff x="5351388" y="2708920"/>
            <a:chExt cx="203761" cy="412901"/>
          </a:xfrm>
        </p:grpSpPr>
        <p:cxnSp>
          <p:nvCxnSpPr>
            <p:cNvPr id="27" name="Straight Connector 26"/>
            <p:cNvCxnSpPr/>
            <p:nvPr/>
          </p:nvCxnSpPr>
          <p:spPr>
            <a:xfrm rot="5400000" flipH="1" flipV="1">
              <a:off x="5332326" y="2995821"/>
              <a:ext cx="252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0140000" flipV="1">
              <a:off x="5351388" y="2854192"/>
              <a:ext cx="90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5397400" y="2762919"/>
              <a:ext cx="108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7560000">
              <a:off x="5501149" y="2819844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bird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bird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ird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bird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bird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Sound Only (Bird Call)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The next slide uses just sound to represent the distance of the turbines. </a:t>
            </a:r>
          </a:p>
          <a:p>
            <a:r>
              <a:rPr lang="en-GB" dirty="0" smtClean="0"/>
              <a:t>There is no visual element – a blank screen will be shown. </a:t>
            </a:r>
          </a:p>
          <a:p>
            <a:r>
              <a:rPr lang="en-GB" dirty="0" smtClean="0"/>
              <a:t>The sounds are the same as used before.</a:t>
            </a:r>
          </a:p>
          <a:p>
            <a:r>
              <a:rPr lang="en-GB" dirty="0" smtClean="0"/>
              <a:t>For example</a:t>
            </a:r>
          </a:p>
          <a:p>
            <a:pPr lvl="1"/>
            <a:r>
              <a:rPr lang="en-GB" dirty="0" smtClean="0"/>
              <a:t>1000m</a:t>
            </a:r>
          </a:p>
          <a:p>
            <a:pPr lvl="1"/>
            <a:r>
              <a:rPr lang="en-GB" dirty="0" smtClean="0"/>
              <a:t>3000m</a:t>
            </a:r>
          </a:p>
          <a:p>
            <a:r>
              <a:rPr lang="en-GB" dirty="0" smtClean="0"/>
              <a:t>Click to play the turbines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3314" name="Picture 2" descr="C:\Users\umz08muu\Documents\PhD\Research\Section 3\Evaluation\Turbine Outputs\20110826 Turbine Y2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5" name="Group 15"/>
          <p:cNvGrpSpPr/>
          <p:nvPr/>
        </p:nvGrpSpPr>
        <p:grpSpPr>
          <a:xfrm>
            <a:off x="6908616" y="2793628"/>
            <a:ext cx="388288" cy="801550"/>
            <a:chOff x="6908616" y="2793628"/>
            <a:chExt cx="388288" cy="801550"/>
          </a:xfrm>
        </p:grpSpPr>
        <p:cxnSp>
          <p:nvCxnSpPr>
            <p:cNvPr id="17" name="Straight Connector 16"/>
            <p:cNvCxnSpPr/>
            <p:nvPr/>
          </p:nvCxnSpPr>
          <p:spPr>
            <a:xfrm rot="16200000" flipV="1">
              <a:off x="6858391" y="3361067"/>
              <a:ext cx="468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2900000" flipV="1">
              <a:off x="6908616" y="3025567"/>
              <a:ext cx="108000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6963106" y="2919627"/>
              <a:ext cx="252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9540000">
              <a:off x="7152904" y="3061734"/>
              <a:ext cx="144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45"/>
          <p:cNvGrpSpPr/>
          <p:nvPr/>
        </p:nvGrpSpPr>
        <p:grpSpPr>
          <a:xfrm>
            <a:off x="7678721" y="2862460"/>
            <a:ext cx="476126" cy="863747"/>
            <a:chOff x="7678721" y="2862460"/>
            <a:chExt cx="476126" cy="863747"/>
          </a:xfrm>
        </p:grpSpPr>
        <p:cxnSp>
          <p:nvCxnSpPr>
            <p:cNvPr id="47" name="Straight Connector 46"/>
            <p:cNvCxnSpPr/>
            <p:nvPr/>
          </p:nvCxnSpPr>
          <p:spPr>
            <a:xfrm rot="5400000" flipH="1" flipV="1">
              <a:off x="7655423" y="3456207"/>
              <a:ext cx="540000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1880000" flipV="1">
              <a:off x="7678721" y="3129838"/>
              <a:ext cx="180000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rot="5400000">
              <a:off x="7766544" y="3006475"/>
              <a:ext cx="288032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rot="9960000">
              <a:off x="7974847" y="3131002"/>
              <a:ext cx="180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55"/>
          <p:cNvGrpSpPr/>
          <p:nvPr/>
        </p:nvGrpSpPr>
        <p:grpSpPr>
          <a:xfrm>
            <a:off x="2700361" y="2771404"/>
            <a:ext cx="203761" cy="308076"/>
            <a:chOff x="2700361" y="2771404"/>
            <a:chExt cx="203761" cy="308076"/>
          </a:xfrm>
        </p:grpSpPr>
        <p:cxnSp>
          <p:nvCxnSpPr>
            <p:cNvPr id="57" name="Straight Connector 56"/>
            <p:cNvCxnSpPr/>
            <p:nvPr/>
          </p:nvCxnSpPr>
          <p:spPr>
            <a:xfrm rot="5400000" flipH="1" flipV="1">
              <a:off x="2738474" y="3007480"/>
              <a:ext cx="144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rot="10140000" flipV="1">
              <a:off x="2700361" y="2916676"/>
              <a:ext cx="90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 rot="5400000">
              <a:off x="2746373" y="2825403"/>
              <a:ext cx="108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 rot="7560000">
              <a:off x="2850122" y="2882328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48"/>
          <p:cNvGrpSpPr/>
          <p:nvPr/>
        </p:nvGrpSpPr>
        <p:grpSpPr>
          <a:xfrm>
            <a:off x="4716024" y="2721620"/>
            <a:ext cx="177946" cy="385288"/>
            <a:chOff x="4716024" y="2721620"/>
            <a:chExt cx="177946" cy="385288"/>
          </a:xfrm>
        </p:grpSpPr>
        <p:cxnSp>
          <p:nvCxnSpPr>
            <p:cNvPr id="107" name="Straight Connector 106"/>
            <p:cNvCxnSpPr/>
            <p:nvPr/>
          </p:nvCxnSpPr>
          <p:spPr>
            <a:xfrm rot="16320000" flipV="1">
              <a:off x="4687105" y="2974876"/>
              <a:ext cx="252000" cy="12063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>
            <a:xfrm rot="11220000" flipV="1">
              <a:off x="4716024" y="2852935"/>
              <a:ext cx="72000" cy="58945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 rot="5400000">
              <a:off x="4749899" y="2775620"/>
              <a:ext cx="108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>
            <a:xfrm rot="10380000">
              <a:off x="4821970" y="2846586"/>
              <a:ext cx="72000" cy="632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30"/>
          <p:cNvGrpSpPr/>
          <p:nvPr/>
        </p:nvGrpSpPr>
        <p:grpSpPr>
          <a:xfrm>
            <a:off x="7999806" y="2766639"/>
            <a:ext cx="254413" cy="457448"/>
            <a:chOff x="4107135" y="2784103"/>
            <a:chExt cx="254413" cy="457448"/>
          </a:xfrm>
        </p:grpSpPr>
        <p:cxnSp>
          <p:nvCxnSpPr>
            <p:cNvPr id="132" name="Straight Connector 131"/>
            <p:cNvCxnSpPr/>
            <p:nvPr/>
          </p:nvCxnSpPr>
          <p:spPr>
            <a:xfrm rot="5400000" flipH="1" flipV="1">
              <a:off x="4096519" y="3097535"/>
              <a:ext cx="288032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rot="10080000" flipV="1">
              <a:off x="4107135" y="2953293"/>
              <a:ext cx="108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 rot="5400000">
              <a:off x="4155836" y="2856102"/>
              <a:ext cx="144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 rot="7560000">
              <a:off x="4307548" y="2926558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3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Rectangle 31"/>
          <p:cNvSpPr/>
          <p:nvPr/>
        </p:nvSpPr>
        <p:spPr>
          <a:xfrm>
            <a:off x="8909733" y="6681554"/>
            <a:ext cx="216024" cy="166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bird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bird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ird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bird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bird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Vision with Scale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The next slide shows the wind turbines visually, with no sound element. </a:t>
            </a:r>
          </a:p>
          <a:p>
            <a:r>
              <a:rPr lang="en-GB" dirty="0" smtClean="0"/>
              <a:t>The turbine at a distance of 1000m is highlighted, and the distance labelled on the visualisation. </a:t>
            </a:r>
          </a:p>
          <a:p>
            <a:r>
              <a:rPr lang="en-GB" dirty="0" smtClean="0"/>
              <a:t>Click to show the turbines. 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2770" name="Picture 2" descr="C:\Users\umz08muu\Documents\PhD\Research\Section 3\Evaluation\Turbine Outputs\20110903 Turbine W4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5" name="Group 5"/>
          <p:cNvGrpSpPr/>
          <p:nvPr/>
        </p:nvGrpSpPr>
        <p:grpSpPr>
          <a:xfrm>
            <a:off x="4675758" y="2683520"/>
            <a:ext cx="379938" cy="756083"/>
            <a:chOff x="4746865" y="2420889"/>
            <a:chExt cx="506584" cy="1008111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4722037" y="3114238"/>
              <a:ext cx="629524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800000" flipV="1">
              <a:off x="4746865" y="2746223"/>
              <a:ext cx="252421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4860032" y="2564904"/>
              <a:ext cx="288032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10740000">
              <a:off x="5037449" y="2771277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10"/>
          <p:cNvGrpSpPr/>
          <p:nvPr/>
        </p:nvGrpSpPr>
        <p:grpSpPr>
          <a:xfrm>
            <a:off x="1982186" y="2375676"/>
            <a:ext cx="272858" cy="693284"/>
            <a:chOff x="955039" y="1965057"/>
            <a:chExt cx="363810" cy="924378"/>
          </a:xfrm>
        </p:grpSpPr>
        <p:cxnSp>
          <p:nvCxnSpPr>
            <p:cNvPr id="12" name="Straight Connector 11"/>
            <p:cNvCxnSpPr/>
            <p:nvPr/>
          </p:nvCxnSpPr>
          <p:spPr>
            <a:xfrm rot="16200000" flipV="1">
              <a:off x="856305" y="2601324"/>
              <a:ext cx="576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2360000" flipV="1">
              <a:off x="955039" y="2236915"/>
              <a:ext cx="108000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>
              <a:off x="980089" y="2091056"/>
              <a:ext cx="252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740000">
              <a:off x="1102849" y="2247585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5"/>
          <p:cNvGrpSpPr/>
          <p:nvPr/>
        </p:nvGrpSpPr>
        <p:grpSpPr>
          <a:xfrm>
            <a:off x="6588224" y="2886085"/>
            <a:ext cx="681950" cy="1131679"/>
            <a:chOff x="7402585" y="2708920"/>
            <a:chExt cx="909266" cy="1508905"/>
          </a:xfrm>
        </p:grpSpPr>
        <p:cxnSp>
          <p:nvCxnSpPr>
            <p:cNvPr id="17" name="Straight Connector 16"/>
            <p:cNvCxnSpPr/>
            <p:nvPr/>
          </p:nvCxnSpPr>
          <p:spPr>
            <a:xfrm rot="16200000" flipV="1">
              <a:off x="7392129" y="3731714"/>
              <a:ext cx="972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 flipV="1">
              <a:off x="7402585" y="3212976"/>
              <a:ext cx="432000" cy="213178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7628144" y="2942919"/>
              <a:ext cx="468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1280000">
              <a:off x="7879851" y="3232259"/>
              <a:ext cx="432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20"/>
          <p:cNvGrpSpPr/>
          <p:nvPr/>
        </p:nvGrpSpPr>
        <p:grpSpPr>
          <a:xfrm>
            <a:off x="6393408" y="3022228"/>
            <a:ext cx="208520" cy="476078"/>
            <a:chOff x="5254797" y="2740182"/>
            <a:chExt cx="278027" cy="634770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5213762" y="3185952"/>
              <a:ext cx="378000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2960000" flipV="1">
              <a:off x="5254797" y="2912242"/>
              <a:ext cx="72000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5293137" y="2830181"/>
              <a:ext cx="180000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8640000">
              <a:off x="5460824" y="2914994"/>
              <a:ext cx="72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5"/>
          <p:cNvGrpSpPr/>
          <p:nvPr/>
        </p:nvGrpSpPr>
        <p:grpSpPr>
          <a:xfrm>
            <a:off x="7026622" y="2937644"/>
            <a:ext cx="190810" cy="343086"/>
            <a:chOff x="4107135" y="2784103"/>
            <a:chExt cx="254413" cy="457448"/>
          </a:xfrm>
        </p:grpSpPr>
        <p:cxnSp>
          <p:nvCxnSpPr>
            <p:cNvPr id="27" name="Straight Connector 26"/>
            <p:cNvCxnSpPr/>
            <p:nvPr/>
          </p:nvCxnSpPr>
          <p:spPr>
            <a:xfrm rot="5400000" flipH="1" flipV="1">
              <a:off x="4096519" y="3097535"/>
              <a:ext cx="288032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0080000" flipV="1">
              <a:off x="4107135" y="2953293"/>
              <a:ext cx="108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155836" y="2856102"/>
              <a:ext cx="144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7560000">
              <a:off x="4307548" y="2926558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/>
          <p:cNvSpPr txBox="1"/>
          <p:nvPr/>
        </p:nvSpPr>
        <p:spPr>
          <a:xfrm>
            <a:off x="4538092" y="3494659"/>
            <a:ext cx="6278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1000m</a:t>
            </a:r>
            <a:endParaRPr lang="en-GB" dirty="0"/>
          </a:p>
        </p:txBody>
      </p:sp>
      <p:grpSp>
        <p:nvGrpSpPr>
          <p:cNvPr id="26" name="Group 31"/>
          <p:cNvGrpSpPr/>
          <p:nvPr/>
        </p:nvGrpSpPr>
        <p:grpSpPr>
          <a:xfrm>
            <a:off x="4675758" y="2685610"/>
            <a:ext cx="379938" cy="756090"/>
            <a:chOff x="4746865" y="2420882"/>
            <a:chExt cx="506584" cy="1008118"/>
          </a:xfrm>
        </p:grpSpPr>
        <p:cxnSp>
          <p:nvCxnSpPr>
            <p:cNvPr id="33" name="Straight Connector 32"/>
            <p:cNvCxnSpPr/>
            <p:nvPr/>
          </p:nvCxnSpPr>
          <p:spPr>
            <a:xfrm rot="5400000" flipH="1" flipV="1">
              <a:off x="4722037" y="3114238"/>
              <a:ext cx="629524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rot="10800000" flipV="1">
              <a:off x="4746865" y="2746223"/>
              <a:ext cx="252421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rot="5400000">
              <a:off x="4860032" y="2564897"/>
              <a:ext cx="288032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10740000">
              <a:off x="5037449" y="2771277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2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2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000"/>
                            </p:stCondLst>
                            <p:childTnLst>
                              <p:par>
                                <p:cTn id="16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6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0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0"/>
                            </p:stCondLst>
                            <p:childTnLst>
                              <p:par>
                                <p:cTn id="24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4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0"/>
                            </p:stCondLst>
                            <p:childTnLst>
                              <p:par>
                                <p:cTn id="28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8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r>
              <a:rPr lang="en-GB" dirty="0" smtClean="0"/>
              <a:t>A series of landscape visualisations are shown, with the distances of the turbines represented using sound in some of the examples. </a:t>
            </a:r>
          </a:p>
          <a:p>
            <a:r>
              <a:rPr lang="en-GB" dirty="0" smtClean="0"/>
              <a:t>After each visualisation, participants would be asked to estimate how many turbines are within 2000m (i.e. closer to the user than 2000m).</a:t>
            </a:r>
          </a:p>
          <a:p>
            <a:r>
              <a:rPr lang="en-GB" dirty="0" smtClean="0"/>
              <a:t>Click to continue. 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Vision Only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In the next slide, the turbines are shown visually only. There is no sound. </a:t>
            </a:r>
          </a:p>
          <a:p>
            <a:r>
              <a:rPr lang="en-GB" dirty="0" smtClean="0"/>
              <a:t>Each turbine is highlighted in turn, with a 2 second gap between each turbine. </a:t>
            </a:r>
          </a:p>
          <a:p>
            <a:r>
              <a:rPr lang="en-GB" dirty="0" smtClean="0"/>
              <a:t>Click to continue. 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482" name="Picture 2" descr="C:\Users\umz08muu\Documents\PhD\Research\Section 3\Evaluation\Turbine Outputs\20110903 Turbine W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5820805" y="2852936"/>
            <a:ext cx="479387" cy="879029"/>
            <a:chOff x="6329478" y="2663103"/>
            <a:chExt cx="639182" cy="1172039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6288896" y="3457142"/>
              <a:ext cx="756000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920000" flipV="1">
              <a:off x="6329478" y="3048333"/>
              <a:ext cx="288000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6466050" y="2843102"/>
              <a:ext cx="360000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10920000">
              <a:off x="6680660" y="3055654"/>
              <a:ext cx="288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49"/>
          <p:cNvGrpSpPr>
            <a:grpSpLocks noChangeAspect="1"/>
          </p:cNvGrpSpPr>
          <p:nvPr/>
        </p:nvGrpSpPr>
        <p:grpSpPr>
          <a:xfrm>
            <a:off x="5160764" y="2792040"/>
            <a:ext cx="309566" cy="643310"/>
            <a:chOff x="5421168" y="2568079"/>
            <a:chExt cx="412755" cy="857746"/>
          </a:xfrm>
        </p:grpSpPr>
        <p:cxnSp>
          <p:nvCxnSpPr>
            <p:cNvPr id="12" name="Straight Connector 11"/>
            <p:cNvCxnSpPr/>
            <p:nvPr/>
          </p:nvCxnSpPr>
          <p:spPr>
            <a:xfrm rot="16200000" flipV="1">
              <a:off x="5364558" y="3173714"/>
              <a:ext cx="504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2540000" flipV="1">
              <a:off x="5421168" y="2849823"/>
              <a:ext cx="108000" cy="18716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>
              <a:off x="5462903" y="2703078"/>
              <a:ext cx="270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5617923" y="2879742"/>
              <a:ext cx="216000" cy="119928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48"/>
          <p:cNvGrpSpPr>
            <a:grpSpLocks noChangeAspect="1"/>
          </p:cNvGrpSpPr>
          <p:nvPr/>
        </p:nvGrpSpPr>
        <p:grpSpPr>
          <a:xfrm>
            <a:off x="4663058" y="2902802"/>
            <a:ext cx="133460" cy="288966"/>
            <a:chOff x="4716024" y="2721620"/>
            <a:chExt cx="177946" cy="385288"/>
          </a:xfrm>
        </p:grpSpPr>
        <p:cxnSp>
          <p:nvCxnSpPr>
            <p:cNvPr id="17" name="Straight Connector 16"/>
            <p:cNvCxnSpPr/>
            <p:nvPr/>
          </p:nvCxnSpPr>
          <p:spPr>
            <a:xfrm rot="16320000" flipV="1">
              <a:off x="4687105" y="2974876"/>
              <a:ext cx="252000" cy="12063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1220000" flipV="1">
              <a:off x="4716024" y="2852935"/>
              <a:ext cx="72000" cy="58945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4749899" y="2775620"/>
              <a:ext cx="108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0380000">
              <a:off x="4821970" y="2846586"/>
              <a:ext cx="72000" cy="632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20"/>
          <p:cNvGrpSpPr>
            <a:grpSpLocks noChangeAspect="1"/>
          </p:cNvGrpSpPr>
          <p:nvPr/>
        </p:nvGrpSpPr>
        <p:grpSpPr>
          <a:xfrm>
            <a:off x="6384900" y="3024930"/>
            <a:ext cx="208520" cy="476078"/>
            <a:chOff x="5254797" y="2740182"/>
            <a:chExt cx="278027" cy="634770"/>
          </a:xfrm>
        </p:grpSpPr>
        <p:cxnSp>
          <p:nvCxnSpPr>
            <p:cNvPr id="22" name="Straight Connector 21"/>
            <p:cNvCxnSpPr/>
            <p:nvPr/>
          </p:nvCxnSpPr>
          <p:spPr>
            <a:xfrm rot="5400000" flipH="1" flipV="1">
              <a:off x="5213762" y="3185952"/>
              <a:ext cx="378000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2960000" flipV="1">
              <a:off x="5254797" y="2912242"/>
              <a:ext cx="72000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5293137" y="2830181"/>
              <a:ext cx="180000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8640000">
              <a:off x="5460824" y="2914994"/>
              <a:ext cx="72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5"/>
          <p:cNvGrpSpPr>
            <a:grpSpLocks noChangeAspect="1"/>
          </p:cNvGrpSpPr>
          <p:nvPr/>
        </p:nvGrpSpPr>
        <p:grpSpPr>
          <a:xfrm>
            <a:off x="2447668" y="2799717"/>
            <a:ext cx="173766" cy="256543"/>
            <a:chOff x="1617145" y="2560662"/>
            <a:chExt cx="231688" cy="342057"/>
          </a:xfrm>
        </p:grpSpPr>
        <p:cxnSp>
          <p:nvCxnSpPr>
            <p:cNvPr id="27" name="Straight Connector 26"/>
            <p:cNvCxnSpPr/>
            <p:nvPr/>
          </p:nvCxnSpPr>
          <p:spPr>
            <a:xfrm rot="5400000" flipH="1" flipV="1">
              <a:off x="1691688" y="2830719"/>
              <a:ext cx="144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9900000" flipV="1">
              <a:off x="1617145" y="2744293"/>
              <a:ext cx="108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1672637" y="2632661"/>
              <a:ext cx="144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7560000">
              <a:off x="1794833" y="2701537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Vision &amp; Sound (Piano)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 smtClean="0"/>
              <a:t>The next slide uses vision and piano notes to represent the distance of the turbines. </a:t>
            </a:r>
          </a:p>
          <a:p>
            <a:r>
              <a:rPr lang="en-GB" dirty="0" smtClean="0"/>
              <a:t>The sounds are 9 different piano notes.</a:t>
            </a:r>
            <a:br>
              <a:rPr lang="en-GB" dirty="0" smtClean="0"/>
            </a:br>
            <a:r>
              <a:rPr lang="en-GB" sz="1900" dirty="0" smtClean="0"/>
              <a:t>(click to play)</a:t>
            </a:r>
            <a:endParaRPr lang="en-GB" dirty="0" smtClean="0"/>
          </a:p>
          <a:p>
            <a:r>
              <a:rPr lang="en-GB" dirty="0" smtClean="0"/>
              <a:t>The piano notes get lower for greater distances</a:t>
            </a:r>
          </a:p>
          <a:p>
            <a:r>
              <a:rPr lang="en-GB" dirty="0" smtClean="0"/>
              <a:t>For example </a:t>
            </a:r>
            <a:r>
              <a:rPr lang="en-GB" sz="1900" dirty="0" smtClean="0"/>
              <a:t>(click to play)</a:t>
            </a:r>
            <a:endParaRPr lang="en-GB" dirty="0" smtClean="0"/>
          </a:p>
          <a:p>
            <a:pPr lvl="1"/>
            <a:r>
              <a:rPr lang="en-GB" dirty="0" smtClean="0"/>
              <a:t>1000m</a:t>
            </a:r>
          </a:p>
          <a:p>
            <a:pPr lvl="1"/>
            <a:r>
              <a:rPr lang="en-GB" dirty="0" smtClean="0"/>
              <a:t>3000m</a:t>
            </a:r>
          </a:p>
          <a:p>
            <a:r>
              <a:rPr lang="en-GB" dirty="0" smtClean="0"/>
              <a:t>Click to show the turbines</a:t>
            </a:r>
            <a:endParaRPr lang="en-GB" dirty="0"/>
          </a:p>
        </p:txBody>
      </p:sp>
      <p:sp>
        <p:nvSpPr>
          <p:cNvPr id="4" name="5-Point Star 3"/>
          <p:cNvSpPr/>
          <p:nvPr/>
        </p:nvSpPr>
        <p:spPr>
          <a:xfrm>
            <a:off x="7524328" y="2708920"/>
            <a:ext cx="216024" cy="216024"/>
          </a:xfrm>
          <a:prstGeom prst="star5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piano9-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9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piano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iano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3554" name="Picture 2" descr="C:\Users\umz08muu\Documents\PhD\Research\Section 3\Evaluation\Turbine Outputs\20110903 Turbine A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5" name="Group 39"/>
          <p:cNvGrpSpPr/>
          <p:nvPr/>
        </p:nvGrpSpPr>
        <p:grpSpPr>
          <a:xfrm>
            <a:off x="2085628" y="2276872"/>
            <a:ext cx="403075" cy="931947"/>
            <a:chOff x="1115617" y="1844824"/>
            <a:chExt cx="537433" cy="1242596"/>
          </a:xfrm>
        </p:grpSpPr>
        <p:cxnSp>
          <p:nvCxnSpPr>
            <p:cNvPr id="7" name="Straight Connector 6"/>
            <p:cNvCxnSpPr/>
            <p:nvPr/>
          </p:nvCxnSpPr>
          <p:spPr>
            <a:xfrm rot="16200000" flipV="1">
              <a:off x="1047654" y="2691309"/>
              <a:ext cx="792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800000" flipV="1">
              <a:off x="1115617" y="2239787"/>
              <a:ext cx="301097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1223629" y="2024843"/>
              <a:ext cx="36004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10740000">
              <a:off x="1437050" y="2267221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31"/>
          <p:cNvGrpSpPr/>
          <p:nvPr/>
        </p:nvGrpSpPr>
        <p:grpSpPr>
          <a:xfrm>
            <a:off x="1881416" y="2750448"/>
            <a:ext cx="180913" cy="240761"/>
            <a:chOff x="826665" y="2467134"/>
            <a:chExt cx="241217" cy="321015"/>
          </a:xfrm>
        </p:grpSpPr>
        <p:cxnSp>
          <p:nvCxnSpPr>
            <p:cNvPr id="12" name="Straight Connector 11"/>
            <p:cNvCxnSpPr/>
            <p:nvPr/>
          </p:nvCxnSpPr>
          <p:spPr>
            <a:xfrm rot="5280000" flipH="1" flipV="1">
              <a:off x="895286" y="2721548"/>
              <a:ext cx="133200" cy="1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0800000" flipV="1">
              <a:off x="826665" y="2633737"/>
              <a:ext cx="100484" cy="79013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>
              <a:off x="867788" y="2539133"/>
              <a:ext cx="144000" cy="1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1160000">
              <a:off x="941882" y="2635147"/>
              <a:ext cx="126000" cy="72007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49"/>
          <p:cNvGrpSpPr/>
          <p:nvPr/>
        </p:nvGrpSpPr>
        <p:grpSpPr>
          <a:xfrm>
            <a:off x="5163304" y="2785690"/>
            <a:ext cx="309566" cy="643310"/>
            <a:chOff x="5421168" y="2568079"/>
            <a:chExt cx="412755" cy="857746"/>
          </a:xfrm>
        </p:grpSpPr>
        <p:cxnSp>
          <p:nvCxnSpPr>
            <p:cNvPr id="17" name="Straight Connector 16"/>
            <p:cNvCxnSpPr/>
            <p:nvPr/>
          </p:nvCxnSpPr>
          <p:spPr>
            <a:xfrm rot="16200000" flipV="1">
              <a:off x="5364558" y="3173714"/>
              <a:ext cx="504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2540000" flipV="1">
              <a:off x="5421168" y="2849823"/>
              <a:ext cx="108000" cy="18716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5462903" y="2703078"/>
              <a:ext cx="270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0800000">
              <a:off x="5617923" y="2879742"/>
              <a:ext cx="216000" cy="119928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50"/>
          <p:cNvGrpSpPr/>
          <p:nvPr/>
        </p:nvGrpSpPr>
        <p:grpSpPr>
          <a:xfrm>
            <a:off x="7035512" y="2974946"/>
            <a:ext cx="153287" cy="276130"/>
            <a:chOff x="7607969" y="2725136"/>
            <a:chExt cx="204383" cy="368173"/>
          </a:xfrm>
        </p:grpSpPr>
        <p:cxnSp>
          <p:nvCxnSpPr>
            <p:cNvPr id="22" name="Straight Connector 21"/>
            <p:cNvCxnSpPr/>
            <p:nvPr/>
          </p:nvCxnSpPr>
          <p:spPr>
            <a:xfrm rot="16320000" flipV="1">
              <a:off x="7614218" y="2977441"/>
              <a:ext cx="224498" cy="7238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0920000" flipV="1">
              <a:off x="7607969" y="2852936"/>
              <a:ext cx="108000" cy="6454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7667301" y="2779135"/>
              <a:ext cx="108000" cy="1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0320000">
              <a:off x="7740352" y="2852936"/>
              <a:ext cx="72000" cy="5543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48"/>
          <p:cNvGrpSpPr/>
          <p:nvPr/>
        </p:nvGrpSpPr>
        <p:grpSpPr>
          <a:xfrm>
            <a:off x="4666868" y="2908770"/>
            <a:ext cx="133460" cy="288966"/>
            <a:chOff x="4716024" y="2721620"/>
            <a:chExt cx="177946" cy="385288"/>
          </a:xfrm>
        </p:grpSpPr>
        <p:cxnSp>
          <p:nvCxnSpPr>
            <p:cNvPr id="27" name="Straight Connector 26"/>
            <p:cNvCxnSpPr/>
            <p:nvPr/>
          </p:nvCxnSpPr>
          <p:spPr>
            <a:xfrm rot="16320000" flipV="1">
              <a:off x="4687105" y="2974876"/>
              <a:ext cx="252000" cy="12063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1220000" flipV="1">
              <a:off x="4716024" y="2852935"/>
              <a:ext cx="72000" cy="58945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749899" y="2775620"/>
              <a:ext cx="108000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0380000">
              <a:off x="4821970" y="2846586"/>
              <a:ext cx="72000" cy="632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piano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iano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piano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piano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piano2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Sound Only (Piano)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The next slide uses just sound to represent the distance of the turbines. </a:t>
            </a:r>
          </a:p>
          <a:p>
            <a:r>
              <a:rPr lang="en-GB" dirty="0" smtClean="0"/>
              <a:t>There is no visual element – a blank screen will be shown. </a:t>
            </a:r>
          </a:p>
          <a:p>
            <a:r>
              <a:rPr lang="en-GB" dirty="0" smtClean="0"/>
              <a:t>The sounds are the same as used before.</a:t>
            </a:r>
          </a:p>
          <a:p>
            <a:r>
              <a:rPr lang="en-GB" dirty="0" smtClean="0"/>
              <a:t>For example</a:t>
            </a:r>
          </a:p>
          <a:p>
            <a:pPr lvl="1"/>
            <a:r>
              <a:rPr lang="en-GB" dirty="0" smtClean="0"/>
              <a:t>1000m</a:t>
            </a:r>
          </a:p>
          <a:p>
            <a:pPr lvl="1"/>
            <a:r>
              <a:rPr lang="en-GB" dirty="0" smtClean="0"/>
              <a:t>3000m</a:t>
            </a:r>
          </a:p>
          <a:p>
            <a:r>
              <a:rPr lang="en-GB" dirty="0" smtClean="0"/>
              <a:t>Click to play the turbines</a:t>
            </a:r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"/>
          <p:cNvGrpSpPr/>
          <p:nvPr/>
        </p:nvGrpSpPr>
        <p:grpSpPr>
          <a:xfrm>
            <a:off x="4746865" y="2420889"/>
            <a:ext cx="506584" cy="1008111"/>
            <a:chOff x="4746865" y="2420889"/>
            <a:chExt cx="506584" cy="1008111"/>
          </a:xfrm>
        </p:grpSpPr>
        <p:cxnSp>
          <p:nvCxnSpPr>
            <p:cNvPr id="7" name="Straight Connector 6"/>
            <p:cNvCxnSpPr/>
            <p:nvPr/>
          </p:nvCxnSpPr>
          <p:spPr>
            <a:xfrm rot="5400000" flipH="1" flipV="1">
              <a:off x="4722037" y="3114238"/>
              <a:ext cx="629524" cy="0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rot="10800000" flipV="1">
              <a:off x="4746865" y="2746223"/>
              <a:ext cx="252421" cy="18110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5400000">
              <a:off x="4860032" y="2564904"/>
              <a:ext cx="288032" cy="1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rot="10740000">
              <a:off x="5037449" y="2771277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10"/>
          <p:cNvGrpSpPr/>
          <p:nvPr/>
        </p:nvGrpSpPr>
        <p:grpSpPr>
          <a:xfrm>
            <a:off x="955039" y="1965057"/>
            <a:ext cx="363810" cy="924378"/>
            <a:chOff x="955039" y="1965057"/>
            <a:chExt cx="363810" cy="924378"/>
          </a:xfrm>
        </p:grpSpPr>
        <p:cxnSp>
          <p:nvCxnSpPr>
            <p:cNvPr id="12" name="Straight Connector 11"/>
            <p:cNvCxnSpPr/>
            <p:nvPr/>
          </p:nvCxnSpPr>
          <p:spPr>
            <a:xfrm rot="16200000" flipV="1">
              <a:off x="856305" y="2601324"/>
              <a:ext cx="576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12360000" flipV="1">
              <a:off x="955039" y="2236915"/>
              <a:ext cx="108000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5400000">
              <a:off x="980089" y="2091056"/>
              <a:ext cx="252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740000">
              <a:off x="1102849" y="2247585"/>
              <a:ext cx="216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15"/>
          <p:cNvGrpSpPr/>
          <p:nvPr/>
        </p:nvGrpSpPr>
        <p:grpSpPr>
          <a:xfrm>
            <a:off x="6908616" y="2793628"/>
            <a:ext cx="388288" cy="801550"/>
            <a:chOff x="6908616" y="2793628"/>
            <a:chExt cx="388288" cy="801550"/>
          </a:xfrm>
        </p:grpSpPr>
        <p:cxnSp>
          <p:nvCxnSpPr>
            <p:cNvPr id="17" name="Straight Connector 16"/>
            <p:cNvCxnSpPr/>
            <p:nvPr/>
          </p:nvCxnSpPr>
          <p:spPr>
            <a:xfrm rot="16200000" flipV="1">
              <a:off x="6858391" y="3361067"/>
              <a:ext cx="468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2900000" flipV="1">
              <a:off x="6908616" y="3025567"/>
              <a:ext cx="108000" cy="216025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5400000">
              <a:off x="6963106" y="2919627"/>
              <a:ext cx="252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9540000">
              <a:off x="7152904" y="3061734"/>
              <a:ext cx="144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20"/>
          <p:cNvGrpSpPr/>
          <p:nvPr/>
        </p:nvGrpSpPr>
        <p:grpSpPr>
          <a:xfrm>
            <a:off x="7402585" y="2708920"/>
            <a:ext cx="909266" cy="1508905"/>
            <a:chOff x="7402585" y="2708920"/>
            <a:chExt cx="909266" cy="1508905"/>
          </a:xfrm>
        </p:grpSpPr>
        <p:cxnSp>
          <p:nvCxnSpPr>
            <p:cNvPr id="22" name="Straight Connector 21"/>
            <p:cNvCxnSpPr/>
            <p:nvPr/>
          </p:nvCxnSpPr>
          <p:spPr>
            <a:xfrm rot="16200000" flipV="1">
              <a:off x="7392129" y="3731714"/>
              <a:ext cx="972000" cy="22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0800000" flipV="1">
              <a:off x="7402585" y="3212976"/>
              <a:ext cx="432000" cy="213178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rot="5400000">
              <a:off x="7628144" y="2942919"/>
              <a:ext cx="468000" cy="2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1280000">
              <a:off x="7879851" y="3232259"/>
              <a:ext cx="432000" cy="176194"/>
            </a:xfrm>
            <a:prstGeom prst="line">
              <a:avLst/>
            </a:prstGeom>
            <a:ln w="635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25"/>
          <p:cNvGrpSpPr/>
          <p:nvPr/>
        </p:nvGrpSpPr>
        <p:grpSpPr>
          <a:xfrm>
            <a:off x="4107135" y="2784103"/>
            <a:ext cx="254413" cy="457448"/>
            <a:chOff x="4107135" y="2784103"/>
            <a:chExt cx="254413" cy="457448"/>
          </a:xfrm>
        </p:grpSpPr>
        <p:cxnSp>
          <p:nvCxnSpPr>
            <p:cNvPr id="27" name="Straight Connector 26"/>
            <p:cNvCxnSpPr/>
            <p:nvPr/>
          </p:nvCxnSpPr>
          <p:spPr>
            <a:xfrm rot="5400000" flipH="1" flipV="1">
              <a:off x="4096519" y="3097535"/>
              <a:ext cx="288032" cy="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rot="10080000" flipV="1">
              <a:off x="4107135" y="2953293"/>
              <a:ext cx="108000" cy="36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rot="5400000">
              <a:off x="4155836" y="2856102"/>
              <a:ext cx="144000" cy="2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7560000">
              <a:off x="4307548" y="2926558"/>
              <a:ext cx="0" cy="108000"/>
            </a:xfrm>
            <a:prstGeom prst="line">
              <a:avLst/>
            </a:prstGeom>
            <a:ln w="38100" cap="rnd">
              <a:solidFill>
                <a:srgbClr val="FF0000">
                  <a:alpha val="40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Rectangle 30"/>
          <p:cNvSpPr/>
          <p:nvPr/>
        </p:nvSpPr>
        <p:spPr>
          <a:xfrm>
            <a:off x="8909733" y="6681554"/>
            <a:ext cx="216024" cy="1663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piano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0"/>
                            </p:stCondLst>
                            <p:childTnLst>
                              <p:par>
                                <p:cTn id="9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piano3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0"/>
                            </p:stCondLst>
                            <p:childTnLst>
                              <p:par>
                                <p:cTn id="13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piano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piano6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" presetID="10" presetClass="entr" presetSubtype="0" repeatCount="400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piano8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Vision &amp; Sound (Bird Call)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The next slide uses vision and bird call notes to represent the distance of the turbines. </a:t>
            </a:r>
          </a:p>
          <a:p>
            <a:r>
              <a:rPr lang="en-GB" dirty="0" smtClean="0"/>
              <a:t>The sounds are 9 different bird calls.</a:t>
            </a:r>
            <a:br>
              <a:rPr lang="en-GB" dirty="0" smtClean="0"/>
            </a:br>
            <a:r>
              <a:rPr lang="en-GB" sz="1900" dirty="0" smtClean="0"/>
              <a:t>(click to play)</a:t>
            </a:r>
            <a:endParaRPr lang="en-GB" dirty="0" smtClean="0"/>
          </a:p>
          <a:p>
            <a:r>
              <a:rPr lang="en-GB" dirty="0" smtClean="0"/>
              <a:t>The bird calls get lower for greater distances</a:t>
            </a:r>
          </a:p>
          <a:p>
            <a:r>
              <a:rPr lang="en-GB" dirty="0" smtClean="0"/>
              <a:t>For example </a:t>
            </a:r>
            <a:r>
              <a:rPr lang="en-GB" sz="1900" dirty="0" smtClean="0"/>
              <a:t>(click to play)</a:t>
            </a:r>
            <a:endParaRPr lang="en-GB" dirty="0" smtClean="0"/>
          </a:p>
          <a:p>
            <a:pPr lvl="1"/>
            <a:r>
              <a:rPr lang="en-GB" dirty="0" smtClean="0"/>
              <a:t>1000m</a:t>
            </a:r>
          </a:p>
          <a:p>
            <a:pPr lvl="1"/>
            <a:r>
              <a:rPr lang="en-GB" dirty="0" smtClean="0"/>
              <a:t>3000m</a:t>
            </a:r>
          </a:p>
          <a:p>
            <a:r>
              <a:rPr lang="en-GB" dirty="0" smtClean="0"/>
              <a:t>Click to show the turbines</a:t>
            </a:r>
          </a:p>
          <a:p>
            <a:endParaRPr lang="en-GB" dirty="0"/>
          </a:p>
        </p:txBody>
      </p:sp>
      <p:sp>
        <p:nvSpPr>
          <p:cNvPr id="4" name="5-Point Star 3"/>
          <p:cNvSpPr/>
          <p:nvPr/>
        </p:nvSpPr>
        <p:spPr>
          <a:xfrm>
            <a:off x="6948264" y="2708920"/>
            <a:ext cx="216024" cy="216024"/>
          </a:xfrm>
          <a:prstGeom prst="star5">
            <a:avLst/>
          </a:prstGeom>
          <a:solidFill>
            <a:schemeClr val="accent1">
              <a:alpha val="6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bird9-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bird7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6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bird1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LIMITERS" val="3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320</Words>
  <Application>Microsoft Office PowerPoint</Application>
  <PresentationFormat>On-screen Show (4:3)</PresentationFormat>
  <Paragraphs>48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Evaluation Demonstration for  “Evaluating the Use of Sound to Help Representation of Distance in a Landscape Visualisation Setting” by Nick Bearman &amp; Andrew Lovett</vt:lpstr>
      <vt:lpstr>Slide 2</vt:lpstr>
      <vt:lpstr>Vision Only</vt:lpstr>
      <vt:lpstr>Slide 4</vt:lpstr>
      <vt:lpstr>Vision &amp; Sound (Piano)</vt:lpstr>
      <vt:lpstr>Slide 6</vt:lpstr>
      <vt:lpstr>Sound Only (Piano)</vt:lpstr>
      <vt:lpstr>Slide 8</vt:lpstr>
      <vt:lpstr>Vision &amp; Sound (Bird Call)</vt:lpstr>
      <vt:lpstr>Slide 10</vt:lpstr>
      <vt:lpstr>Sound Only (Bird Call)</vt:lpstr>
      <vt:lpstr>Slide 12</vt:lpstr>
      <vt:lpstr>Vision with Scale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Nick Bearman</dc:creator>
  <cp:lastModifiedBy>Nick Bearman</cp:lastModifiedBy>
  <cp:revision>11</cp:revision>
  <dcterms:created xsi:type="dcterms:W3CDTF">2011-11-28T11:42:54Z</dcterms:created>
  <dcterms:modified xsi:type="dcterms:W3CDTF">2011-11-28T12:39:34Z</dcterms:modified>
</cp:coreProperties>
</file>

<file path=docProps/thumbnail.jpeg>
</file>